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Oswald"/>
      <p:regular r:id="rId34"/>
      <p:bold r:id="rId35"/>
    </p:embeddedFont>
    <p:embeddedFont>
      <p:font typeface="Lexend Deca"/>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37" Type="http://schemas.openxmlformats.org/officeDocument/2006/relationships/font" Target="fonts/LexendDeca-bold.fntdata"/><Relationship Id="rId14" Type="http://schemas.openxmlformats.org/officeDocument/2006/relationships/slide" Target="slides/slide9.xml"/><Relationship Id="rId36" Type="http://schemas.openxmlformats.org/officeDocument/2006/relationships/font" Target="fonts/LexendDec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the other Poll Buddies some in depth details relating to the different portions of the project. We do have the presentation separated into overview, frontend, and backend, but the bulk of the presentation time will be spent on Frontend as that was our main focus this semester.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29dc88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29dc88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Other pages - Throughout the rest of the semester, I continued working on the front end of various other pages that we need on the Poll Buddy website. You can see those pages on the slide here. The pages are Answer Recorded, Instructor Live Statistics, Instructor Polls, Question Ended, and Login with School.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01feedc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01feedc6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my name is Shweta and this summer I worked on the site map for Poll Buddy. I made this diagram to show the user flow through the website, so it is easy to understand how each page connects to the other. I also updated the URLs to show the </a:t>
            </a:r>
            <a:r>
              <a:rPr lang="en"/>
              <a:t>hierarchy</a:t>
            </a:r>
            <a:r>
              <a:rPr lang="en"/>
              <a:t> of the pages, so for example the login with school page’s url is /login/school instead of /loginwithschool. I also went through and updated the code to reflect these changes.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09cf6af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09cf6a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0533594b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0533594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made by Sam, but I can present this one with the other page creators, will discuss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Andrew will present markdown / about, Sam will present FAQ page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0533594b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0533594b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summer, I decided to enhance user experience by having “contact” in the site’s running footer link to a separate page instead of being just a direct email link. On here, I kept the original email link, but also added links to our GitHub repository - one to the homepage and one to open an issue. I figured that down the line, encouraging “power users” to go to GitHub would separate support concerns between technical and non-technical nicely. Also, as you can see, there is a support ticket form on the page too. It’s initially hidden to avoid information overload, but clicking the button will show the form and clicking “send ticket” will hide it again. Also, some of the inputs in this form are linked to React packages for a better experience filling it out. These include suggested autocomplete in the school field to avoid having to type out a full name, a phone number field that auto-formats the number, and a textarea for the issue description that automatically resizes as you type in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2e7b24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e7b24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css unification, I worked on unifying the look of the site. Previously, we had some elements that were flat and some that were not / had shadows. We decided to use a flat web design, as it’s more modern. I wrote the styling for the theme and implemented it across all existing pages. With this theme update, I also updated the body font.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0533594b6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0533594b6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modified the design of the footer to include our name, and also updated the links to include some of the new pages. I also worked on styling for input fields, as to make it more indicative that you’ve clicked on it and may be entering information.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0533594b6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0533594b6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Fang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worked on adding a loading wheel component to be used whenever a page is waiting for data. I also implemented the component on the class creation page in order to test it. I tested to ensure that the loading wheel would show up and to ensure that it would be possible to stop the loading wheel but still need to test to see if the loading wheel stop will trigger at the right time which is currently impossible.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1f9c476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1f9c476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Jason Pu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Shweta again and I’m going to talk about the backend a bit now.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is Poll Buddy? Poll Buddy is basically a website alternative to iClickers. iClickers are classroom tools used to get responses from students, but they have some major limitations. We want to build a virtual classroom system that’s affordable, easy to use, and interactive that offers customizable views for both teachers and students. We also aim to integrate with </a:t>
            </a:r>
            <a:r>
              <a:rPr lang="en"/>
              <a:t>other RPI platforms</a:t>
            </a:r>
            <a:r>
              <a:rPr lang="en"/>
              <a:t> like Submitty and CAS for things like easy </a:t>
            </a:r>
            <a:r>
              <a:rPr lang="en"/>
              <a:t>automatic</a:t>
            </a:r>
            <a:r>
              <a:rPr lang="en"/>
              <a:t> grading and simple sign 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talked about this before in the previous semesters so I’ll just give a brief overview. The backend technologies we are using are Docker, NodeJS, Express, and MongoDB. </a:t>
            </a:r>
            <a:endParaRPr/>
          </a:p>
          <a:p>
            <a:pPr indent="0" lvl="0" marL="0" rtl="0" algn="l">
              <a:spcBef>
                <a:spcPts val="0"/>
              </a:spcBef>
              <a:spcAft>
                <a:spcPts val="0"/>
              </a:spcAft>
              <a:buNone/>
            </a:pPr>
            <a:r>
              <a:rPr lang="en"/>
              <a:t>Each part of Poll Buddy runs in its own Docker container running either NodeJS or MongoDB. Within Node.js we’re using the Express framework to make development easier, which then talks to the Mongo database to store long term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Frontend-backend integration consists of various API URLs made in the backend that the frontend can then call to retrieve data. This helps with modularity and performance, as well as ease of development.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goals this semester were to further the integration with frontend, build login functionality, set up CI/CD, perform Docker cleanups, and create logging/reporting containers.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again, I’m Hunter and I’ll be talking about the next few slides that I worked on, starting with CI/CD. CI/CD stands for Continuous Integration/Continuous </a:t>
            </a:r>
            <a:r>
              <a:rPr lang="en"/>
              <a:t>Deployment</a:t>
            </a:r>
            <a:r>
              <a:rPr lang="en"/>
              <a:t>. This is the concept that enables rapid testing and delivery of software. For us, I set up a system that automatically deploys code on the master branch to our main website at pollbuddy.app. For each development branch commit, a separate and completely isolated instance is spun up on our dev subdomain so that reviewers can easily check out new code for our pull request review process, and it helps the developer test to make sure their code works not only on their machine.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0533594b6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0533594b6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worked on some logging and reporting containers. These run </a:t>
            </a:r>
            <a:r>
              <a:rPr lang="en"/>
              <a:t>InfluxDB and </a:t>
            </a:r>
            <a:r>
              <a:rPr lang="en"/>
              <a:t>Grafana to record and display events that occur on the site. This isn’t fully finished yet but the aim is that it’ll log requests to see what URLs are hit most frequently, and what backend calls take the longest to run so we know where to focus our optimization efforts when we’re working to make sure we can handle the massive loads expected.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0533594b6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0533594b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 also made a bunch of changes to our Docker setup. As always, there’s more to do as I’d also like to have separate development/production configurations, but for now, I’ve set up Docker networks for better segmentation of services, added various performance improvements to speed up build and runtimes, and added a webproxy container to handle routing requests to the 3 different web-based systems we now have.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0533594b6_1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0533594b6_1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Andrew 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began implementing CAS authentication with the RPI CAS in addition to the normal login. After some research we were able to make code that allowed our program to act as a CAS client but we still need the ability for frontend to be able to use the authentication.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Presenter: Shweta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of our future goals. First off, we need to finish the frontend/backend integration that is still lacking in many areas. Next is further logging and reporting, then scaling, then submitty integration, anti-cheat functionality, and much more.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been Poll Buddy! Does anyone have any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hoping to have this ready for trial runs in RCOS next semester (similar to how Venue is being used now), and use feedback from that to finish preparations for a wider rollout. Given that Arch is a shorter semester, we didn’t get as far as we’d hoped but we did still make a ton of progress and are finally just about ready to get the first testers on the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I’ve linked our Github Organization page that contains the 3 repos we now have, and what license they use. As for contributors, anyone is able to access our Google Drive folder with project resources, Github issues give an easy way to find something to do, and in the near future we’ll be expanding our documentation through more </a:t>
            </a:r>
            <a:r>
              <a:rPr lang="en"/>
              <a:t>thorough</a:t>
            </a:r>
            <a:r>
              <a:rPr lang="en"/>
              <a:t> readmes and contribution guides.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a simple system of tracking to-do items through Github Issues, and linking them to Milestones to group them by month to keep on a schedule. This is a plan we put into place last semester, and has been very helpful to manage the project. We don’t always meet all the “deadlines” as you can see from the lower right image, but that’s okay as some stuff just takes longer and it helps enable people to work on what they want to work on more while still getting everything done eventually. I do expect this to occur less though as more and more of the app gets complete and certain issues become more important with actual users.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basic stats about the repo. We’ve had a fantastic amount of commits this semester, more than doubling our commit numbers of about 250 total from all previous semesters combined to well over 500 now. If we include commits in pull requests waiting to be merged, and the new repos, we’re well past 600. The previous semester was mostly focused on design, so now it was very easy this semester to focus on just implementing everything we planned out already.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And now I’d like to pass it off to Neha to talk about the frontend.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 Neha</a:t>
            </a:r>
            <a:endParaRPr/>
          </a:p>
          <a:p>
            <a:pPr indent="0" lvl="0" marL="0" rtl="0" algn="l">
              <a:spcBef>
                <a:spcPts val="0"/>
              </a:spcBef>
              <a:spcAft>
                <a:spcPts val="0"/>
              </a:spcAft>
              <a:buNone/>
            </a:pPr>
            <a:r>
              <a:rPr lang="en"/>
              <a:t>Hi I’m Neha and I was part of the frontend team this semester.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React as the framework for Poll Buddy because it allows for efficient code reuse. We also decided to use MDBReact which is a library of pre made components like buttons and graphs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had a bunch of goals to accomplish for the frontend. We managed to complete the first five tasks over the summer, but the last three, especially backend integration, still need a bit more work.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55685579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55685579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he first thing I personally did was create a unified stylesheet for the frontend of our website. Having a main css file was overdue for us. There are many advantages to having a main css file: it makes the style of the website consistent, it's easy to make any styling changes for all the pages, and there's less repeated code throughout the website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6.png"/><Relationship Id="rId4" Type="http://schemas.openxmlformats.org/officeDocument/2006/relationships/image" Target="../media/image55.png"/><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4.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7.png"/><Relationship Id="rId6"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1.png"/><Relationship Id="rId6"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80745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August </a:t>
            </a:r>
            <a:r>
              <a:rPr b="0" lang="en" sz="2500">
                <a:solidFill>
                  <a:srgbClr val="F3F3F3"/>
                </a:solidFill>
                <a:latin typeface="Muli"/>
                <a:ea typeface="Muli"/>
                <a:cs typeface="Muli"/>
                <a:sym typeface="Muli"/>
              </a:rPr>
              <a:t>18th,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Hunter, Annie, </a:t>
            </a:r>
            <a:r>
              <a:rPr b="0" lang="en" sz="2500">
                <a:solidFill>
                  <a:srgbClr val="F3F3F3"/>
                </a:solidFill>
                <a:latin typeface="Muli"/>
                <a:ea typeface="Muli"/>
                <a:cs typeface="Muli"/>
                <a:sym typeface="Muli"/>
              </a:rPr>
              <a:t>N</a:t>
            </a:r>
            <a:r>
              <a:rPr b="0" lang="en" sz="2500">
                <a:solidFill>
                  <a:srgbClr val="F3F3F3"/>
                </a:solidFill>
                <a:latin typeface="Muli"/>
                <a:ea typeface="Muli"/>
                <a:cs typeface="Muli"/>
                <a:sym typeface="Muli"/>
              </a:rPr>
              <a:t>e</a:t>
            </a:r>
            <a:r>
              <a:rPr b="0" lang="en" sz="2500">
                <a:solidFill>
                  <a:srgbClr val="F3F3F3"/>
                </a:solidFill>
                <a:latin typeface="Muli"/>
                <a:ea typeface="Muli"/>
                <a:cs typeface="Muli"/>
                <a:sym typeface="Muli"/>
              </a:rPr>
              <a:t>ha, Jason Pu, Andrew E, Andrew F, Sam S, Shweta</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a:t>
            </a:r>
            <a:r>
              <a:rPr b="0" lang="en" sz="2500">
                <a:solidFill>
                  <a:srgbClr val="F3F3F3"/>
                </a:solidFill>
                <a:latin typeface="Muli"/>
                <a:ea typeface="Muli"/>
                <a:cs typeface="Muli"/>
                <a:sym typeface="Muli"/>
              </a:rPr>
              <a:t>ck</a:t>
            </a:r>
            <a:r>
              <a:rPr b="0" lang="en" sz="2500">
                <a:solidFill>
                  <a:srgbClr val="F3F3F3"/>
                </a:solidFill>
                <a:latin typeface="Muli"/>
                <a:ea typeface="Muli"/>
                <a:cs typeface="Muli"/>
                <a:sym typeface="Muli"/>
              </a:rPr>
              <a:t>end: Hunter</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446500" y="387875"/>
            <a:ext cx="3636300" cy="43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Other </a:t>
            </a:r>
            <a:r>
              <a:rPr lang="en"/>
              <a:t>Pages</a:t>
            </a:r>
            <a:endParaRPr/>
          </a:p>
        </p:txBody>
      </p:sp>
      <p:pic>
        <p:nvPicPr>
          <p:cNvPr id="145" name="Google Shape;145;p24"/>
          <p:cNvPicPr preferRelativeResize="0"/>
          <p:nvPr/>
        </p:nvPicPr>
        <p:blipFill>
          <a:blip r:embed="rId3">
            <a:alphaModFix/>
          </a:blip>
          <a:stretch>
            <a:fillRect/>
          </a:stretch>
        </p:blipFill>
        <p:spPr>
          <a:xfrm>
            <a:off x="35125" y="1202375"/>
            <a:ext cx="3014224" cy="1683375"/>
          </a:xfrm>
          <a:prstGeom prst="rect">
            <a:avLst/>
          </a:prstGeom>
          <a:noFill/>
          <a:ln>
            <a:noFill/>
          </a:ln>
        </p:spPr>
      </p:pic>
      <p:pic>
        <p:nvPicPr>
          <p:cNvPr descr="polls" id="146" name="Google Shape;146;p24"/>
          <p:cNvPicPr preferRelativeResize="0"/>
          <p:nvPr/>
        </p:nvPicPr>
        <p:blipFill>
          <a:blip r:embed="rId4">
            <a:alphaModFix/>
          </a:blip>
          <a:stretch>
            <a:fillRect/>
          </a:stretch>
        </p:blipFill>
        <p:spPr>
          <a:xfrm>
            <a:off x="6157575" y="1202375"/>
            <a:ext cx="2986433" cy="1683374"/>
          </a:xfrm>
          <a:prstGeom prst="rect">
            <a:avLst/>
          </a:prstGeom>
          <a:noFill/>
          <a:ln>
            <a:noFill/>
          </a:ln>
        </p:spPr>
      </p:pic>
      <p:pic>
        <p:nvPicPr>
          <p:cNvPr descr="login with school" id="147" name="Google Shape;147;p24"/>
          <p:cNvPicPr preferRelativeResize="0"/>
          <p:nvPr/>
        </p:nvPicPr>
        <p:blipFill rotWithShape="1">
          <a:blip r:embed="rId5">
            <a:alphaModFix/>
          </a:blip>
          <a:srcRect b="2827" l="0" r="0" t="0"/>
          <a:stretch/>
        </p:blipFill>
        <p:spPr>
          <a:xfrm>
            <a:off x="4622250" y="3175000"/>
            <a:ext cx="3145699" cy="1684475"/>
          </a:xfrm>
          <a:prstGeom prst="rect">
            <a:avLst/>
          </a:prstGeom>
          <a:noFill/>
          <a:ln>
            <a:noFill/>
          </a:ln>
        </p:spPr>
      </p:pic>
      <p:pic>
        <p:nvPicPr>
          <p:cNvPr descr="timer begin" id="148" name="Google Shape;148;p24"/>
          <p:cNvPicPr preferRelativeResize="0"/>
          <p:nvPr/>
        </p:nvPicPr>
        <p:blipFill rotWithShape="1">
          <a:blip r:embed="rId6">
            <a:alphaModFix/>
          </a:blip>
          <a:srcRect b="2884" l="0" r="0" t="0"/>
          <a:stretch/>
        </p:blipFill>
        <p:spPr>
          <a:xfrm>
            <a:off x="3096350" y="1202375"/>
            <a:ext cx="3014225" cy="1683374"/>
          </a:xfrm>
          <a:prstGeom prst="rect">
            <a:avLst/>
          </a:prstGeom>
          <a:noFill/>
          <a:ln>
            <a:noFill/>
          </a:ln>
        </p:spPr>
      </p:pic>
      <p:pic>
        <p:nvPicPr>
          <p:cNvPr id="149" name="Google Shape;149;p24"/>
          <p:cNvPicPr preferRelativeResize="0"/>
          <p:nvPr/>
        </p:nvPicPr>
        <p:blipFill>
          <a:blip r:embed="rId7">
            <a:alphaModFix/>
          </a:blip>
          <a:stretch>
            <a:fillRect/>
          </a:stretch>
        </p:blipFill>
        <p:spPr>
          <a:xfrm>
            <a:off x="1571675" y="3182749"/>
            <a:ext cx="2986426" cy="16689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Site Map</a:t>
            </a:r>
            <a:endParaRPr/>
          </a:p>
        </p:txBody>
      </p:sp>
      <p:pic>
        <p:nvPicPr>
          <p:cNvPr id="155" name="Google Shape;155;p25"/>
          <p:cNvPicPr preferRelativeResize="0"/>
          <p:nvPr/>
        </p:nvPicPr>
        <p:blipFill>
          <a:blip r:embed="rId3">
            <a:alphaModFix/>
          </a:blip>
          <a:stretch>
            <a:fillRect/>
          </a:stretch>
        </p:blipFill>
        <p:spPr>
          <a:xfrm>
            <a:off x="1535325" y="1209800"/>
            <a:ext cx="6073349" cy="377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Header dropdown menu</a:t>
            </a:r>
            <a:endParaRPr/>
          </a:p>
        </p:txBody>
      </p:sp>
      <p:pic>
        <p:nvPicPr>
          <p:cNvPr id="161" name="Google Shape;161;p26"/>
          <p:cNvPicPr preferRelativeResize="0"/>
          <p:nvPr/>
        </p:nvPicPr>
        <p:blipFill>
          <a:blip r:embed="rId3">
            <a:alphaModFix/>
          </a:blip>
          <a:stretch>
            <a:fillRect/>
          </a:stretch>
        </p:blipFill>
        <p:spPr>
          <a:xfrm>
            <a:off x="399875" y="1641850"/>
            <a:ext cx="4816375" cy="3295952"/>
          </a:xfrm>
          <a:prstGeom prst="rect">
            <a:avLst/>
          </a:prstGeom>
          <a:noFill/>
          <a:ln>
            <a:noFill/>
          </a:ln>
        </p:spPr>
      </p:pic>
      <p:pic>
        <p:nvPicPr>
          <p:cNvPr id="162" name="Google Shape;162;p26"/>
          <p:cNvPicPr preferRelativeResize="0"/>
          <p:nvPr/>
        </p:nvPicPr>
        <p:blipFill rotWithShape="1">
          <a:blip r:embed="rId4">
            <a:alphaModFix/>
          </a:blip>
          <a:srcRect b="36876" l="53053" r="0" t="0"/>
          <a:stretch/>
        </p:blipFill>
        <p:spPr>
          <a:xfrm>
            <a:off x="5696125" y="1861360"/>
            <a:ext cx="3005175" cy="285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462075" y="0"/>
            <a:ext cx="7709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Markdown-Based Footer Pages</a:t>
            </a:r>
            <a:endParaRPr/>
          </a:p>
        </p:txBody>
      </p:sp>
      <p:sp>
        <p:nvSpPr>
          <p:cNvPr id="168" name="Google Shape;168;p2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169" name="Google Shape;169;p27"/>
          <p:cNvPicPr preferRelativeResize="0"/>
          <p:nvPr/>
        </p:nvPicPr>
        <p:blipFill>
          <a:blip r:embed="rId3">
            <a:alphaModFix/>
          </a:blip>
          <a:stretch>
            <a:fillRect/>
          </a:stretch>
        </p:blipFill>
        <p:spPr>
          <a:xfrm>
            <a:off x="254925" y="857400"/>
            <a:ext cx="4438699" cy="2136124"/>
          </a:xfrm>
          <a:prstGeom prst="rect">
            <a:avLst/>
          </a:prstGeom>
          <a:noFill/>
          <a:ln>
            <a:noFill/>
          </a:ln>
        </p:spPr>
      </p:pic>
      <p:pic>
        <p:nvPicPr>
          <p:cNvPr id="170" name="Google Shape;170;p27"/>
          <p:cNvPicPr preferRelativeResize="0"/>
          <p:nvPr/>
        </p:nvPicPr>
        <p:blipFill>
          <a:blip r:embed="rId4">
            <a:alphaModFix/>
          </a:blip>
          <a:stretch>
            <a:fillRect/>
          </a:stretch>
        </p:blipFill>
        <p:spPr>
          <a:xfrm>
            <a:off x="254925" y="2993525"/>
            <a:ext cx="4438699" cy="2145376"/>
          </a:xfrm>
          <a:prstGeom prst="rect">
            <a:avLst/>
          </a:prstGeom>
          <a:noFill/>
          <a:ln>
            <a:noFill/>
          </a:ln>
        </p:spPr>
      </p:pic>
      <p:pic>
        <p:nvPicPr>
          <p:cNvPr id="171" name="Google Shape;171;p27"/>
          <p:cNvPicPr preferRelativeResize="0"/>
          <p:nvPr/>
        </p:nvPicPr>
        <p:blipFill>
          <a:blip r:embed="rId5">
            <a:alphaModFix/>
          </a:blip>
          <a:stretch>
            <a:fillRect/>
          </a:stretch>
        </p:blipFill>
        <p:spPr>
          <a:xfrm>
            <a:off x="4693625" y="857400"/>
            <a:ext cx="4223062" cy="4286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80550" y="205975"/>
            <a:ext cx="5830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Contact Info Page</a:t>
            </a:r>
            <a:endParaRPr/>
          </a:p>
        </p:txBody>
      </p:sp>
      <p:sp>
        <p:nvSpPr>
          <p:cNvPr id="177" name="Google Shape;177;p28"/>
          <p:cNvSpPr txBox="1"/>
          <p:nvPr>
            <p:ph idx="1" type="body"/>
          </p:nvPr>
        </p:nvSpPr>
        <p:spPr>
          <a:xfrm>
            <a:off x="580550" y="1352550"/>
            <a:ext cx="39915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Provides links to email and GitHub</a:t>
            </a:r>
            <a:endParaRPr/>
          </a:p>
          <a:p>
            <a:pPr indent="-381000" lvl="0" marL="457200" rtl="0" algn="l">
              <a:spcBef>
                <a:spcPts val="0"/>
              </a:spcBef>
              <a:spcAft>
                <a:spcPts val="0"/>
              </a:spcAft>
              <a:buSzPts val="2400"/>
              <a:buChar char="⬡"/>
            </a:pPr>
            <a:r>
              <a:rPr lang="en"/>
              <a:t>Can file a support ticket right from the page</a:t>
            </a:r>
            <a:endParaRPr/>
          </a:p>
          <a:p>
            <a:pPr indent="-381000" lvl="1" marL="914400" rtl="0" algn="l">
              <a:spcBef>
                <a:spcPts val="0"/>
              </a:spcBef>
              <a:spcAft>
                <a:spcPts val="0"/>
              </a:spcAft>
              <a:buSzPts val="2400"/>
              <a:buChar char="∙"/>
            </a:pPr>
            <a:r>
              <a:rPr lang="en"/>
              <a:t>Expands / Collapses</a:t>
            </a:r>
            <a:endParaRPr/>
          </a:p>
          <a:p>
            <a:pPr indent="-381000" lvl="1" marL="914400" rtl="0" algn="l">
              <a:spcBef>
                <a:spcPts val="0"/>
              </a:spcBef>
              <a:spcAft>
                <a:spcPts val="0"/>
              </a:spcAft>
              <a:buSzPts val="2400"/>
              <a:buChar char="∙"/>
            </a:pPr>
            <a:r>
              <a:rPr lang="en"/>
              <a:t>“Smart” form fields</a:t>
            </a:r>
            <a:endParaRPr/>
          </a:p>
        </p:txBody>
      </p:sp>
      <p:pic>
        <p:nvPicPr>
          <p:cNvPr id="178" name="Google Shape;178;p28"/>
          <p:cNvPicPr preferRelativeResize="0"/>
          <p:nvPr/>
        </p:nvPicPr>
        <p:blipFill>
          <a:blip r:embed="rId3">
            <a:alphaModFix/>
          </a:blip>
          <a:stretch>
            <a:fillRect/>
          </a:stretch>
        </p:blipFill>
        <p:spPr>
          <a:xfrm>
            <a:off x="4716125" y="0"/>
            <a:ext cx="4427875" cy="2137833"/>
          </a:xfrm>
          <a:prstGeom prst="rect">
            <a:avLst/>
          </a:prstGeom>
          <a:noFill/>
          <a:ln>
            <a:noFill/>
          </a:ln>
        </p:spPr>
      </p:pic>
      <p:pic>
        <p:nvPicPr>
          <p:cNvPr id="179" name="Google Shape;179;p28"/>
          <p:cNvPicPr preferRelativeResize="0"/>
          <p:nvPr/>
        </p:nvPicPr>
        <p:blipFill>
          <a:blip r:embed="rId4">
            <a:alphaModFix/>
          </a:blip>
          <a:stretch>
            <a:fillRect/>
          </a:stretch>
        </p:blipFill>
        <p:spPr>
          <a:xfrm>
            <a:off x="4716125" y="2143691"/>
            <a:ext cx="4427876" cy="2999810"/>
          </a:xfrm>
          <a:prstGeom prst="rect">
            <a:avLst/>
          </a:prstGeom>
          <a:noFill/>
          <a:ln>
            <a:noFill/>
          </a:ln>
        </p:spPr>
      </p:pic>
      <p:cxnSp>
        <p:nvCxnSpPr>
          <p:cNvPr id="180" name="Google Shape;180;p28"/>
          <p:cNvCxnSpPr/>
          <p:nvPr/>
        </p:nvCxnSpPr>
        <p:spPr>
          <a:xfrm>
            <a:off x="6890921" y="678500"/>
            <a:ext cx="78300" cy="1465200"/>
          </a:xfrm>
          <a:prstGeom prst="straightConnector1">
            <a:avLst/>
          </a:prstGeom>
          <a:noFill/>
          <a:ln cap="flat" cmpd="sng" w="76200">
            <a:solidFill>
              <a:srgbClr val="FFFFFF"/>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518875" y="259250"/>
            <a:ext cx="4206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New Theme/Design</a:t>
            </a:r>
            <a:endParaRPr/>
          </a:p>
        </p:txBody>
      </p:sp>
      <p:pic>
        <p:nvPicPr>
          <p:cNvPr id="186" name="Google Shape;186;p29"/>
          <p:cNvPicPr preferRelativeResize="0"/>
          <p:nvPr/>
        </p:nvPicPr>
        <p:blipFill>
          <a:blip r:embed="rId3">
            <a:alphaModFix/>
          </a:blip>
          <a:stretch>
            <a:fillRect/>
          </a:stretch>
        </p:blipFill>
        <p:spPr>
          <a:xfrm>
            <a:off x="152400" y="994000"/>
            <a:ext cx="3520397" cy="1980223"/>
          </a:xfrm>
          <a:prstGeom prst="rect">
            <a:avLst/>
          </a:prstGeom>
          <a:noFill/>
          <a:ln>
            <a:noFill/>
          </a:ln>
        </p:spPr>
      </p:pic>
      <p:pic>
        <p:nvPicPr>
          <p:cNvPr id="187" name="Google Shape;187;p29"/>
          <p:cNvPicPr preferRelativeResize="0"/>
          <p:nvPr/>
        </p:nvPicPr>
        <p:blipFill>
          <a:blip r:embed="rId4">
            <a:alphaModFix/>
          </a:blip>
          <a:stretch>
            <a:fillRect/>
          </a:stretch>
        </p:blipFill>
        <p:spPr>
          <a:xfrm>
            <a:off x="3825199" y="994000"/>
            <a:ext cx="3520397" cy="1980223"/>
          </a:xfrm>
          <a:prstGeom prst="rect">
            <a:avLst/>
          </a:prstGeom>
          <a:noFill/>
          <a:ln>
            <a:noFill/>
          </a:ln>
        </p:spPr>
      </p:pic>
      <p:pic>
        <p:nvPicPr>
          <p:cNvPr id="188" name="Google Shape;188;p29"/>
          <p:cNvPicPr preferRelativeResize="0"/>
          <p:nvPr/>
        </p:nvPicPr>
        <p:blipFill>
          <a:blip r:embed="rId5">
            <a:alphaModFix/>
          </a:blip>
          <a:stretch>
            <a:fillRect/>
          </a:stretch>
        </p:blipFill>
        <p:spPr>
          <a:xfrm>
            <a:off x="152400" y="3126623"/>
            <a:ext cx="3314627" cy="1864477"/>
          </a:xfrm>
          <a:prstGeom prst="rect">
            <a:avLst/>
          </a:prstGeom>
          <a:noFill/>
          <a:ln>
            <a:noFill/>
          </a:ln>
        </p:spPr>
      </p:pic>
      <p:pic>
        <p:nvPicPr>
          <p:cNvPr id="189" name="Google Shape;189;p29"/>
          <p:cNvPicPr preferRelativeResize="0"/>
          <p:nvPr/>
        </p:nvPicPr>
        <p:blipFill>
          <a:blip r:embed="rId6">
            <a:alphaModFix/>
          </a:blip>
          <a:stretch>
            <a:fillRect/>
          </a:stretch>
        </p:blipFill>
        <p:spPr>
          <a:xfrm>
            <a:off x="3619427" y="3126623"/>
            <a:ext cx="3314627" cy="18644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540050" y="343900"/>
            <a:ext cx="4206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Additional Features</a:t>
            </a:r>
            <a:endParaRPr/>
          </a:p>
        </p:txBody>
      </p:sp>
      <p:pic>
        <p:nvPicPr>
          <p:cNvPr id="195" name="Google Shape;195;p30"/>
          <p:cNvPicPr preferRelativeResize="0"/>
          <p:nvPr/>
        </p:nvPicPr>
        <p:blipFill rotWithShape="1">
          <a:blip r:embed="rId3">
            <a:alphaModFix/>
          </a:blip>
          <a:srcRect b="55084" l="37797" r="37094" t="29878"/>
          <a:stretch/>
        </p:blipFill>
        <p:spPr>
          <a:xfrm>
            <a:off x="269738" y="1806201"/>
            <a:ext cx="4086774" cy="1376702"/>
          </a:xfrm>
          <a:prstGeom prst="rect">
            <a:avLst/>
          </a:prstGeom>
          <a:noFill/>
          <a:ln>
            <a:noFill/>
          </a:ln>
        </p:spPr>
      </p:pic>
      <p:pic>
        <p:nvPicPr>
          <p:cNvPr id="196" name="Google Shape;196;p30"/>
          <p:cNvPicPr preferRelativeResize="0"/>
          <p:nvPr/>
        </p:nvPicPr>
        <p:blipFill rotWithShape="1">
          <a:blip r:embed="rId4">
            <a:alphaModFix/>
          </a:blip>
          <a:srcRect b="55574" l="37646" r="37188" t="29355"/>
          <a:stretch/>
        </p:blipFill>
        <p:spPr>
          <a:xfrm>
            <a:off x="269738" y="3379229"/>
            <a:ext cx="4086774" cy="1376698"/>
          </a:xfrm>
          <a:prstGeom prst="rect">
            <a:avLst/>
          </a:prstGeom>
          <a:noFill/>
          <a:ln>
            <a:noFill/>
          </a:ln>
        </p:spPr>
      </p:pic>
      <p:pic>
        <p:nvPicPr>
          <p:cNvPr id="197" name="Google Shape;197;p30"/>
          <p:cNvPicPr preferRelativeResize="0"/>
          <p:nvPr/>
        </p:nvPicPr>
        <p:blipFill rotWithShape="1">
          <a:blip r:embed="rId5">
            <a:alphaModFix/>
          </a:blip>
          <a:srcRect b="0" l="0" r="0" t="90762"/>
          <a:stretch/>
        </p:blipFill>
        <p:spPr>
          <a:xfrm>
            <a:off x="294850" y="1165366"/>
            <a:ext cx="8554299" cy="444502"/>
          </a:xfrm>
          <a:prstGeom prst="rect">
            <a:avLst/>
          </a:prstGeom>
          <a:noFill/>
          <a:ln>
            <a:noFill/>
          </a:ln>
        </p:spPr>
      </p:pic>
      <p:sp>
        <p:nvSpPr>
          <p:cNvPr id="198" name="Google Shape;198;p30"/>
          <p:cNvSpPr txBox="1"/>
          <p:nvPr>
            <p:ph idx="1" type="body"/>
          </p:nvPr>
        </p:nvSpPr>
        <p:spPr>
          <a:xfrm>
            <a:off x="4746050" y="1806200"/>
            <a:ext cx="3568200" cy="28596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rPr lang="en" sz="1800">
                <a:latin typeface="Muli"/>
                <a:ea typeface="Muli"/>
                <a:cs typeface="Muli"/>
                <a:sym typeface="Muli"/>
              </a:rPr>
              <a:t>Updated footer</a:t>
            </a:r>
            <a:endParaRPr sz="1800">
              <a:latin typeface="Muli"/>
              <a:ea typeface="Muli"/>
              <a:cs typeface="Muli"/>
              <a:sym typeface="Muli"/>
            </a:endParaRPr>
          </a:p>
          <a:p>
            <a:pPr indent="-342900" lvl="0" marL="457200" rtl="0" algn="l">
              <a:lnSpc>
                <a:spcPct val="150000"/>
              </a:lnSpc>
              <a:spcBef>
                <a:spcPts val="0"/>
              </a:spcBef>
              <a:spcAft>
                <a:spcPts val="0"/>
              </a:spcAft>
              <a:buSzPts val="1800"/>
              <a:buFont typeface="Muli"/>
              <a:buChar char="⬡"/>
            </a:pPr>
            <a:r>
              <a:rPr lang="en" sz="1800">
                <a:latin typeface="Muli"/>
                <a:ea typeface="Muli"/>
                <a:cs typeface="Muli"/>
                <a:sym typeface="Muli"/>
              </a:rPr>
              <a:t>New styling for input fields on focus</a:t>
            </a:r>
            <a:endParaRPr sz="1800">
              <a:latin typeface="Muli"/>
              <a:ea typeface="Muli"/>
              <a:cs typeface="Muli"/>
              <a:sym typeface="Muli"/>
            </a:endParaRPr>
          </a:p>
        </p:txBody>
      </p:sp>
      <p:pic>
        <p:nvPicPr>
          <p:cNvPr id="199" name="Google Shape;199;p30"/>
          <p:cNvPicPr preferRelativeResize="0"/>
          <p:nvPr/>
        </p:nvPicPr>
        <p:blipFill>
          <a:blip r:embed="rId6">
            <a:alphaModFix/>
          </a:blip>
          <a:stretch>
            <a:fillRect/>
          </a:stretch>
        </p:blipFill>
        <p:spPr>
          <a:xfrm>
            <a:off x="5154013" y="3185438"/>
            <a:ext cx="2752281" cy="176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Loading Wheel Component</a:t>
            </a:r>
            <a:endParaRPr/>
          </a:p>
        </p:txBody>
      </p:sp>
      <p:sp>
        <p:nvSpPr>
          <p:cNvPr id="205" name="Google Shape;205;p31"/>
          <p:cNvSpPr txBox="1"/>
          <p:nvPr>
            <p:ph idx="1" type="body"/>
          </p:nvPr>
        </p:nvSpPr>
        <p:spPr>
          <a:xfrm>
            <a:off x="580550" y="1376400"/>
            <a:ext cx="60144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Added Loading Wheel Component</a:t>
            </a:r>
            <a:endParaRPr sz="1800"/>
          </a:p>
          <a:p>
            <a:pPr indent="-342900" lvl="0" marL="457200" rtl="0" algn="l">
              <a:spcBef>
                <a:spcPts val="0"/>
              </a:spcBef>
              <a:spcAft>
                <a:spcPts val="0"/>
              </a:spcAft>
              <a:buSzPts val="1800"/>
              <a:buChar char="⬡"/>
            </a:pPr>
            <a:r>
              <a:rPr lang="en" sz="1800"/>
              <a:t>Implemented on Class Creation Page</a:t>
            </a:r>
            <a:endParaRPr sz="1800"/>
          </a:p>
        </p:txBody>
      </p:sp>
      <p:pic>
        <p:nvPicPr>
          <p:cNvPr id="206" name="Google Shape;206;p31"/>
          <p:cNvPicPr preferRelativeResize="0"/>
          <p:nvPr/>
        </p:nvPicPr>
        <p:blipFill>
          <a:blip r:embed="rId3">
            <a:alphaModFix/>
          </a:blip>
          <a:stretch>
            <a:fillRect/>
          </a:stretch>
        </p:blipFill>
        <p:spPr>
          <a:xfrm>
            <a:off x="0" y="2455691"/>
            <a:ext cx="4446576" cy="2501210"/>
          </a:xfrm>
          <a:prstGeom prst="rect">
            <a:avLst/>
          </a:prstGeom>
          <a:noFill/>
          <a:ln>
            <a:noFill/>
          </a:ln>
        </p:spPr>
      </p:pic>
      <p:pic>
        <p:nvPicPr>
          <p:cNvPr id="207" name="Google Shape;207;p31"/>
          <p:cNvPicPr preferRelativeResize="0"/>
          <p:nvPr/>
        </p:nvPicPr>
        <p:blipFill>
          <a:blip r:embed="rId4">
            <a:alphaModFix/>
          </a:blip>
          <a:stretch>
            <a:fillRect/>
          </a:stretch>
        </p:blipFill>
        <p:spPr>
          <a:xfrm>
            <a:off x="4572000" y="2416777"/>
            <a:ext cx="4515773" cy="25401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Accessibility</a:t>
            </a:r>
            <a:endParaRPr/>
          </a:p>
        </p:txBody>
      </p:sp>
      <p:sp>
        <p:nvSpPr>
          <p:cNvPr id="213" name="Google Shape;213;p3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14" name="Google Shape;214;p32"/>
          <p:cNvPicPr preferRelativeResize="0"/>
          <p:nvPr/>
        </p:nvPicPr>
        <p:blipFill>
          <a:blip r:embed="rId3">
            <a:alphaModFix/>
          </a:blip>
          <a:stretch>
            <a:fillRect/>
          </a:stretch>
        </p:blipFill>
        <p:spPr>
          <a:xfrm>
            <a:off x="580549" y="1352550"/>
            <a:ext cx="6439100" cy="3161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pic>
        <p:nvPicPr>
          <p:cNvPr id="220" name="Google Shape;220;p33"/>
          <p:cNvPicPr preferRelativeResize="0"/>
          <p:nvPr/>
        </p:nvPicPr>
        <p:blipFill>
          <a:blip r:embed="rId3">
            <a:alphaModFix/>
          </a:blip>
          <a:stretch>
            <a:fillRect/>
          </a:stretch>
        </p:blipFill>
        <p:spPr>
          <a:xfrm>
            <a:off x="8545325" y="4520849"/>
            <a:ext cx="598676" cy="622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3" name="Google Shape;83;p1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“Virtual Classroom” </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easy-to-use,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Customizable teacher and student views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4" name="Google Shape;84;p16"/>
          <p:cNvPicPr preferRelativeResize="0"/>
          <p:nvPr/>
        </p:nvPicPr>
        <p:blipFill>
          <a:blip r:embed="rId3">
            <a:alphaModFix/>
          </a:blip>
          <a:stretch>
            <a:fillRect/>
          </a:stretch>
        </p:blipFill>
        <p:spPr>
          <a:xfrm>
            <a:off x="5600075" y="205975"/>
            <a:ext cx="3289725" cy="1850475"/>
          </a:xfrm>
          <a:prstGeom prst="rect">
            <a:avLst/>
          </a:prstGeom>
          <a:noFill/>
          <a:ln>
            <a:noFill/>
          </a:ln>
        </p:spPr>
      </p:pic>
      <p:pic>
        <p:nvPicPr>
          <p:cNvPr id="85" name="Google Shape;85;p16"/>
          <p:cNvPicPr preferRelativeResize="0"/>
          <p:nvPr/>
        </p:nvPicPr>
        <p:blipFill>
          <a:blip r:embed="rId4">
            <a:alphaModFix/>
          </a:blip>
          <a:stretch>
            <a:fillRect/>
          </a:stretch>
        </p:blipFill>
        <p:spPr>
          <a:xfrm>
            <a:off x="7197850" y="20597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26" name="Google Shape;226;p34"/>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27" name="Google Shape;227;p34"/>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28" name="Google Shape;228;p34"/>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29" name="Google Shape;229;p34"/>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30" name="Google Shape;230;p34"/>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36" name="Google Shape;236;p35"/>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37" name="Google Shape;237;p35"/>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38" name="Google Shape;238;p35"/>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39" name="Google Shape;239;p35"/>
          <p:cNvCxnSpPr>
            <a:stCxn id="236" idx="3"/>
            <a:endCxn id="240"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241" name="Google Shape;241;p35"/>
          <p:cNvCxnSpPr>
            <a:stCxn id="238" idx="3"/>
            <a:endCxn id="237"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242" name="Google Shape;242;p35"/>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35"/>
          <p:cNvCxnSpPr>
            <a:stCxn id="236" idx="3"/>
            <a:endCxn id="244"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245" name="Google Shape;245;p35"/>
          <p:cNvCxnSpPr>
            <a:stCxn id="244" idx="3"/>
            <a:endCxn id="238"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40" name="Google Shape;240;p35"/>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246" name="Google Shape;246;p35"/>
          <p:cNvCxnSpPr>
            <a:stCxn id="240" idx="3"/>
            <a:endCxn id="238"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244" name="Google Shape;244;p35"/>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247" name="Google Shape;247;p35"/>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48" name="Google Shape;248;p35"/>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a:t>
            </a:r>
            <a:r>
              <a:rPr lang="en"/>
              <a:t>Tasks</a:t>
            </a:r>
            <a:endParaRPr/>
          </a:p>
        </p:txBody>
      </p:sp>
      <p:sp>
        <p:nvSpPr>
          <p:cNvPr id="255" name="Google Shape;255;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Further integration with frontend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 functionality</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CI/CD setup</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Docker cleanups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Logging/Reporting containers</a:t>
            </a:r>
            <a:endParaRPr sz="1800">
              <a:latin typeface="Muli"/>
              <a:ea typeface="Muli"/>
              <a:cs typeface="Muli"/>
              <a:sym typeface="Muli"/>
            </a:endParaRPr>
          </a:p>
        </p:txBody>
      </p:sp>
      <p:pic>
        <p:nvPicPr>
          <p:cNvPr id="256" name="Google Shape;256;p36"/>
          <p:cNvPicPr preferRelativeResize="0"/>
          <p:nvPr/>
        </p:nvPicPr>
        <p:blipFill>
          <a:blip r:embed="rId3">
            <a:alphaModFix/>
          </a:blip>
          <a:stretch>
            <a:fillRect/>
          </a:stretch>
        </p:blipFill>
        <p:spPr>
          <a:xfrm>
            <a:off x="5949825" y="903500"/>
            <a:ext cx="2809700" cy="3336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CI/CD</a:t>
            </a:r>
            <a:endParaRPr/>
          </a:p>
        </p:txBody>
      </p:sp>
      <p:sp>
        <p:nvSpPr>
          <p:cNvPr id="262" name="Google Shape;262;p37"/>
          <p:cNvSpPr txBox="1"/>
          <p:nvPr>
            <p:ph idx="1" type="body"/>
          </p:nvPr>
        </p:nvSpPr>
        <p:spPr>
          <a:xfrm>
            <a:off x="645125" y="1251075"/>
            <a:ext cx="7557300" cy="3263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Each commit and PR gets its own live deployment </a:t>
            </a:r>
            <a:endParaRPr sz="1800"/>
          </a:p>
          <a:p>
            <a:pPr indent="-342900" lvl="0" marL="457200" rtl="0" algn="l">
              <a:spcBef>
                <a:spcPts val="0"/>
              </a:spcBef>
              <a:spcAft>
                <a:spcPts val="0"/>
              </a:spcAft>
              <a:buSzPts val="1800"/>
              <a:buChar char="⬡"/>
            </a:pPr>
            <a:r>
              <a:rPr lang="en" sz="1800"/>
              <a:t>P</a:t>
            </a:r>
            <a:r>
              <a:rPr lang="en" sz="1800"/>
              <a:t>owered by Github Actions</a:t>
            </a:r>
            <a:endParaRPr sz="1800"/>
          </a:p>
          <a:p>
            <a:pPr indent="-342900" lvl="0" marL="457200" rtl="0" algn="l">
              <a:spcBef>
                <a:spcPts val="0"/>
              </a:spcBef>
              <a:spcAft>
                <a:spcPts val="0"/>
              </a:spcAft>
              <a:buSzPts val="1800"/>
              <a:buChar char="⬡"/>
            </a:pPr>
            <a:r>
              <a:rPr lang="en" sz="1800"/>
              <a:t>PollBuddy.app </a:t>
            </a:r>
            <a:endParaRPr sz="1800"/>
          </a:p>
          <a:p>
            <a:pPr indent="-342900" lvl="1" marL="914400" rtl="0" algn="l">
              <a:spcBef>
                <a:spcPts val="0"/>
              </a:spcBef>
              <a:spcAft>
                <a:spcPts val="0"/>
              </a:spcAft>
              <a:buSzPts val="1800"/>
              <a:buChar char="∙"/>
            </a:pPr>
            <a:r>
              <a:rPr lang="en" sz="1800"/>
              <a:t>Main site runs the exact code on Master, and updates when changes are merged to Master</a:t>
            </a:r>
            <a:endParaRPr sz="1800"/>
          </a:p>
          <a:p>
            <a:pPr indent="-342900" lvl="0" marL="457200" rtl="0" algn="l">
              <a:spcBef>
                <a:spcPts val="0"/>
              </a:spcBef>
              <a:spcAft>
                <a:spcPts val="0"/>
              </a:spcAft>
              <a:buSzPts val="1800"/>
              <a:buChar char="⬡"/>
            </a:pPr>
            <a:r>
              <a:rPr lang="en" sz="1800"/>
              <a:t>dev.PollBuddy.app</a:t>
            </a:r>
            <a:endParaRPr sz="1800"/>
          </a:p>
          <a:p>
            <a:pPr indent="-342900" lvl="1" marL="914400" rtl="0" algn="l">
              <a:spcBef>
                <a:spcPts val="0"/>
              </a:spcBef>
              <a:spcAft>
                <a:spcPts val="0"/>
              </a:spcAft>
              <a:buSzPts val="1800"/>
              <a:buChar char="∙"/>
            </a:pPr>
            <a:r>
              <a:rPr lang="en" sz="1800"/>
              <a:t>Upcoming controller site for test instances</a:t>
            </a:r>
            <a:endParaRPr sz="1800"/>
          </a:p>
          <a:p>
            <a:pPr indent="-342900" lvl="0" marL="457200" rtl="0" algn="l">
              <a:spcBef>
                <a:spcPts val="0"/>
              </a:spcBef>
              <a:spcAft>
                <a:spcPts val="0"/>
              </a:spcAft>
              <a:buSzPts val="1800"/>
              <a:buChar char="⬡"/>
            </a:pPr>
            <a:r>
              <a:rPr lang="en" sz="1800"/>
              <a:t>dev-&lt;commit ID&gt;.PollBuddy.app</a:t>
            </a:r>
            <a:endParaRPr sz="1800"/>
          </a:p>
          <a:p>
            <a:pPr indent="-342900" lvl="1" marL="914400" rtl="0" algn="l">
              <a:spcBef>
                <a:spcPts val="0"/>
              </a:spcBef>
              <a:spcAft>
                <a:spcPts val="0"/>
              </a:spcAft>
              <a:buSzPts val="1800"/>
              <a:buChar char="∙"/>
            </a:pPr>
            <a:r>
              <a:rPr lang="en" sz="1800"/>
              <a:t>Independent test instances useful during development and review processes</a:t>
            </a:r>
            <a:endParaRPr sz="1800"/>
          </a:p>
          <a:p>
            <a:pPr indent="-342900" lvl="0" marL="457200" rtl="0" algn="l">
              <a:spcBef>
                <a:spcPts val="0"/>
              </a:spcBef>
              <a:spcAft>
                <a:spcPts val="0"/>
              </a:spcAft>
              <a:buSzPts val="1800"/>
              <a:buChar char="⬡"/>
            </a:pPr>
            <a:r>
              <a:rPr lang="en" sz="1800"/>
              <a:t>2 new repos to handle the code for these processes</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Logging and Reporting</a:t>
            </a:r>
            <a:endParaRPr/>
          </a:p>
        </p:txBody>
      </p:sp>
      <p:sp>
        <p:nvSpPr>
          <p:cNvPr id="268" name="Google Shape;268;p38"/>
          <p:cNvSpPr txBox="1"/>
          <p:nvPr>
            <p:ph idx="1" type="body"/>
          </p:nvPr>
        </p:nvSpPr>
        <p:spPr>
          <a:xfrm>
            <a:off x="645125" y="1352550"/>
            <a:ext cx="75573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Dedicated InfluxDB container to record events</a:t>
            </a:r>
            <a:endParaRPr sz="1800"/>
          </a:p>
          <a:p>
            <a:pPr indent="-342900" lvl="0" marL="457200" rtl="0" algn="l">
              <a:spcBef>
                <a:spcPts val="0"/>
              </a:spcBef>
              <a:spcAft>
                <a:spcPts val="0"/>
              </a:spcAft>
              <a:buSzPts val="1800"/>
              <a:buChar char="⬡"/>
            </a:pPr>
            <a:r>
              <a:rPr lang="en" sz="1800"/>
              <a:t>Grafana container to display these events in a graphical way</a:t>
            </a:r>
            <a:endParaRPr sz="1800"/>
          </a:p>
          <a:p>
            <a:pPr indent="-342900" lvl="0" marL="457200" rtl="0" algn="l">
              <a:spcBef>
                <a:spcPts val="0"/>
              </a:spcBef>
              <a:spcAft>
                <a:spcPts val="0"/>
              </a:spcAft>
              <a:buSzPts val="1800"/>
              <a:buChar char="⬡"/>
            </a:pPr>
            <a:r>
              <a:rPr lang="en" sz="1800"/>
              <a:t>Usage statistics</a:t>
            </a:r>
            <a:endParaRPr sz="1800"/>
          </a:p>
          <a:p>
            <a:pPr indent="-342900" lvl="0" marL="457200" rtl="0" algn="l">
              <a:spcBef>
                <a:spcPts val="0"/>
              </a:spcBef>
              <a:spcAft>
                <a:spcPts val="0"/>
              </a:spcAft>
              <a:buSzPts val="1800"/>
              <a:buChar char="⬡"/>
            </a:pPr>
            <a:r>
              <a:rPr lang="en" sz="1800"/>
              <a:t>Slow calls</a:t>
            </a:r>
            <a:endParaRPr sz="1800"/>
          </a:p>
          <a:p>
            <a:pPr indent="-342900" lvl="0" marL="457200" rtl="0" algn="l">
              <a:spcBef>
                <a:spcPts val="0"/>
              </a:spcBef>
              <a:spcAft>
                <a:spcPts val="0"/>
              </a:spcAft>
              <a:buSzPts val="1800"/>
              <a:buChar char="⬡"/>
            </a:pPr>
            <a:r>
              <a:rPr lang="en" sz="1800"/>
              <a:t>Analysis</a:t>
            </a:r>
            <a:endParaRPr sz="1800"/>
          </a:p>
        </p:txBody>
      </p:sp>
      <p:pic>
        <p:nvPicPr>
          <p:cNvPr id="269" name="Google Shape;269;p38"/>
          <p:cNvPicPr preferRelativeResize="0"/>
          <p:nvPr/>
        </p:nvPicPr>
        <p:blipFill>
          <a:blip r:embed="rId3">
            <a:alphaModFix/>
          </a:blip>
          <a:stretch>
            <a:fillRect/>
          </a:stretch>
        </p:blipFill>
        <p:spPr>
          <a:xfrm>
            <a:off x="88013" y="3187578"/>
            <a:ext cx="4419600" cy="1366842"/>
          </a:xfrm>
          <a:prstGeom prst="rect">
            <a:avLst/>
          </a:prstGeom>
          <a:noFill/>
          <a:ln>
            <a:noFill/>
          </a:ln>
        </p:spPr>
      </p:pic>
      <p:pic>
        <p:nvPicPr>
          <p:cNvPr id="270" name="Google Shape;270;p38"/>
          <p:cNvPicPr preferRelativeResize="0"/>
          <p:nvPr/>
        </p:nvPicPr>
        <p:blipFill>
          <a:blip r:embed="rId4">
            <a:alphaModFix/>
          </a:blip>
          <a:stretch>
            <a:fillRect/>
          </a:stretch>
        </p:blipFill>
        <p:spPr>
          <a:xfrm>
            <a:off x="4483988" y="3187577"/>
            <a:ext cx="4572001" cy="1250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Docker Changes</a:t>
            </a:r>
            <a:endParaRPr/>
          </a:p>
        </p:txBody>
      </p:sp>
      <p:sp>
        <p:nvSpPr>
          <p:cNvPr id="276" name="Google Shape;276;p39"/>
          <p:cNvSpPr txBox="1"/>
          <p:nvPr>
            <p:ph idx="1" type="body"/>
          </p:nvPr>
        </p:nvSpPr>
        <p:spPr>
          <a:xfrm>
            <a:off x="645125" y="1352550"/>
            <a:ext cx="75573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Docker networks</a:t>
            </a:r>
            <a:endParaRPr sz="1800"/>
          </a:p>
          <a:p>
            <a:pPr indent="-342900" lvl="0" marL="457200" rtl="0" algn="l">
              <a:spcBef>
                <a:spcPts val="0"/>
              </a:spcBef>
              <a:spcAft>
                <a:spcPts val="0"/>
              </a:spcAft>
              <a:buSzPts val="1800"/>
              <a:buChar char="⬡"/>
            </a:pPr>
            <a:r>
              <a:rPr lang="en" sz="1800"/>
              <a:t>Performance improvements</a:t>
            </a:r>
            <a:endParaRPr sz="1800"/>
          </a:p>
          <a:p>
            <a:pPr indent="-342900" lvl="1" marL="914400" rtl="0" algn="l">
              <a:spcBef>
                <a:spcPts val="0"/>
              </a:spcBef>
              <a:spcAft>
                <a:spcPts val="0"/>
              </a:spcAft>
              <a:buSzPts val="1800"/>
              <a:buChar char="∙"/>
            </a:pPr>
            <a:r>
              <a:rPr lang="en" sz="1800"/>
              <a:t>Faster compile/run times</a:t>
            </a:r>
            <a:endParaRPr sz="1800"/>
          </a:p>
          <a:p>
            <a:pPr indent="-342900" lvl="0" marL="457200" rtl="0" algn="l">
              <a:spcBef>
                <a:spcPts val="0"/>
              </a:spcBef>
              <a:spcAft>
                <a:spcPts val="0"/>
              </a:spcAft>
              <a:buSzPts val="1800"/>
              <a:buChar char="⬡"/>
            </a:pPr>
            <a:r>
              <a:rPr lang="en" sz="1800"/>
              <a:t>Webproxy container</a:t>
            </a:r>
            <a:endParaRPr sz="1800"/>
          </a:p>
          <a:p>
            <a:pPr indent="-342900" lvl="1" marL="914400" rtl="0" algn="l">
              <a:spcBef>
                <a:spcPts val="0"/>
              </a:spcBef>
              <a:spcAft>
                <a:spcPts val="0"/>
              </a:spcAft>
              <a:buSzPts val="1800"/>
              <a:buChar char="∙"/>
            </a:pPr>
            <a:r>
              <a:rPr lang="en" sz="1800"/>
              <a:t>/* - frontend</a:t>
            </a:r>
            <a:endParaRPr sz="1800"/>
          </a:p>
          <a:p>
            <a:pPr indent="-342900" lvl="1" marL="914400" rtl="0" algn="l">
              <a:spcBef>
                <a:spcPts val="0"/>
              </a:spcBef>
              <a:spcAft>
                <a:spcPts val="0"/>
              </a:spcAft>
              <a:buSzPts val="1800"/>
              <a:buChar char="∙"/>
            </a:pPr>
            <a:r>
              <a:rPr lang="en" sz="1800"/>
              <a:t>/api/* - backend</a:t>
            </a:r>
            <a:endParaRPr sz="1800"/>
          </a:p>
          <a:p>
            <a:pPr indent="-342900" lvl="1" marL="914400" rtl="0" algn="l">
              <a:spcBef>
                <a:spcPts val="0"/>
              </a:spcBef>
              <a:spcAft>
                <a:spcPts val="0"/>
              </a:spcAft>
              <a:buSzPts val="1800"/>
              <a:buChar char="∙"/>
            </a:pPr>
            <a:r>
              <a:rPr lang="en" sz="1800"/>
              <a:t>/reporting/* - reporting</a:t>
            </a:r>
            <a:endParaRPr sz="1800"/>
          </a:p>
          <a:p>
            <a:pPr indent="-342900" lvl="0" marL="457200" rtl="0" algn="l">
              <a:spcBef>
                <a:spcPts val="0"/>
              </a:spcBef>
              <a:spcAft>
                <a:spcPts val="0"/>
              </a:spcAft>
              <a:buSzPts val="1800"/>
              <a:buChar char="⬡"/>
            </a:pPr>
            <a:r>
              <a:rPr lang="en" sz="1800"/>
              <a:t>Security improvements</a:t>
            </a:r>
            <a:endParaRPr sz="1800"/>
          </a:p>
          <a:p>
            <a:pPr indent="-342900" lvl="1" marL="914400" rtl="0" algn="l">
              <a:spcBef>
                <a:spcPts val="0"/>
              </a:spcBef>
              <a:spcAft>
                <a:spcPts val="0"/>
              </a:spcAft>
              <a:buSzPts val="1800"/>
              <a:buChar char="∙"/>
            </a:pPr>
            <a:r>
              <a:rPr lang="en" sz="1800"/>
              <a:t>All requests run through webproxy</a:t>
            </a:r>
            <a:endParaRPr sz="1800"/>
          </a:p>
          <a:p>
            <a:pPr indent="-342900" lvl="1" marL="914400" rtl="0" algn="l">
              <a:spcBef>
                <a:spcPts val="0"/>
              </a:spcBef>
              <a:spcAft>
                <a:spcPts val="0"/>
              </a:spcAft>
              <a:buSzPts val="1800"/>
              <a:buChar char="∙"/>
            </a:pPr>
            <a:r>
              <a:rPr lang="en" sz="1800"/>
              <a:t>Protects from direct DB access, etc.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CAS Integration</a:t>
            </a:r>
            <a:endParaRPr/>
          </a:p>
        </p:txBody>
      </p:sp>
      <p:sp>
        <p:nvSpPr>
          <p:cNvPr id="282" name="Google Shape;282;p40"/>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Added CAS authentication for Login</a:t>
            </a:r>
            <a:endParaRPr sz="1800"/>
          </a:p>
          <a:p>
            <a:pPr indent="-342900" lvl="0" marL="457200" rtl="0" algn="l">
              <a:spcBef>
                <a:spcPts val="0"/>
              </a:spcBef>
              <a:spcAft>
                <a:spcPts val="0"/>
              </a:spcAft>
              <a:buSzPts val="1800"/>
              <a:buChar char="⬡"/>
            </a:pPr>
            <a:r>
              <a:rPr lang="en" sz="1800"/>
              <a:t>Still need frontend-backend communication to utilize.</a:t>
            </a:r>
            <a:endParaRPr sz="1800"/>
          </a:p>
        </p:txBody>
      </p:sp>
      <p:pic>
        <p:nvPicPr>
          <p:cNvPr id="283" name="Google Shape;283;p40"/>
          <p:cNvPicPr preferRelativeResize="0"/>
          <p:nvPr/>
        </p:nvPicPr>
        <p:blipFill>
          <a:blip r:embed="rId3">
            <a:alphaModFix/>
          </a:blip>
          <a:stretch>
            <a:fillRect/>
          </a:stretch>
        </p:blipFill>
        <p:spPr>
          <a:xfrm>
            <a:off x="4828300" y="2289000"/>
            <a:ext cx="3980125" cy="2854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289" name="Google Shape;289;p41"/>
          <p:cNvSpPr txBox="1"/>
          <p:nvPr>
            <p:ph idx="1" type="body"/>
          </p:nvPr>
        </p:nvSpPr>
        <p:spPr>
          <a:xfrm>
            <a:off x="580550" y="1352550"/>
            <a:ext cx="72735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Further frontend integration</a:t>
            </a:r>
            <a:endParaRPr sz="2000"/>
          </a:p>
          <a:p>
            <a:pPr indent="-355600" lvl="0" marL="457200" rtl="0" algn="l">
              <a:spcBef>
                <a:spcPts val="0"/>
              </a:spcBef>
              <a:spcAft>
                <a:spcPts val="0"/>
              </a:spcAft>
              <a:buSzPts val="2000"/>
              <a:buChar char="⬡"/>
            </a:pPr>
            <a:r>
              <a:rPr lang="en" sz="2000"/>
              <a:t>Further logging/reporting capabilities and graphs</a:t>
            </a:r>
            <a:endParaRPr sz="2000"/>
          </a:p>
          <a:p>
            <a:pPr indent="-355600" lvl="0" marL="457200" rtl="0" algn="l">
              <a:spcBef>
                <a:spcPts val="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295" name="Google Shape;295;p42"/>
          <p:cNvPicPr preferRelativeResize="0"/>
          <p:nvPr/>
        </p:nvPicPr>
        <p:blipFill>
          <a:blip r:embed="rId3">
            <a:alphaModFix/>
          </a:blip>
          <a:stretch>
            <a:fillRect/>
          </a:stretch>
        </p:blipFill>
        <p:spPr>
          <a:xfrm>
            <a:off x="3899507" y="3050275"/>
            <a:ext cx="1344975" cy="111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PollBuddy Info</a:t>
            </a:r>
            <a:endParaRPr>
              <a:solidFill>
                <a:schemeClr val="lt1"/>
              </a:solidFill>
            </a:endParaRPr>
          </a:p>
        </p:txBody>
      </p:sp>
      <p:sp>
        <p:nvSpPr>
          <p:cNvPr id="91" name="Google Shape;91;p17"/>
          <p:cNvSpPr txBox="1"/>
          <p:nvPr>
            <p:ph idx="1" type="body"/>
          </p:nvPr>
        </p:nvSpPr>
        <p:spPr>
          <a:xfrm>
            <a:off x="580550" y="1297750"/>
            <a:ext cx="8249400" cy="3529200"/>
          </a:xfrm>
          <a:prstGeom prst="rect">
            <a:avLst/>
          </a:prstGeom>
        </p:spPr>
        <p:txBody>
          <a:bodyPr anchorCtr="0" anchor="t" bIns="0" lIns="0" spcFirstLastPara="1" rIns="0" wrap="square" tIns="0">
            <a:noAutofit/>
          </a:bodyPr>
          <a:lstStyle/>
          <a:p>
            <a:pPr indent="-279400" lvl="0" marL="3429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Time goal</a:t>
            </a:r>
            <a:r>
              <a:rPr lang="en" sz="2000">
                <a:solidFill>
                  <a:schemeClr val="lt1"/>
                </a:solidFill>
                <a:latin typeface="Muli"/>
                <a:ea typeface="Muli"/>
                <a:cs typeface="Muli"/>
                <a:sym typeface="Muli"/>
              </a:rPr>
              <a:t> of the project: minimum </a:t>
            </a:r>
            <a:br>
              <a:rPr lang="en" sz="2000">
                <a:latin typeface="Muli"/>
                <a:ea typeface="Muli"/>
                <a:cs typeface="Muli"/>
                <a:sym typeface="Muli"/>
              </a:rPr>
            </a:br>
            <a:r>
              <a:rPr lang="en" sz="2000">
                <a:solidFill>
                  <a:schemeClr val="lt1"/>
                </a:solidFill>
                <a:latin typeface="Muli"/>
                <a:ea typeface="Muli"/>
                <a:cs typeface="Muli"/>
                <a:sym typeface="Muli"/>
              </a:rPr>
              <a:t>viable product by next semester</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Repos:</a:t>
            </a:r>
            <a:r>
              <a:rPr lang="en" sz="2000">
                <a:latin typeface="Muli"/>
                <a:ea typeface="Muli"/>
                <a:cs typeface="Muli"/>
                <a:sym typeface="Muli"/>
              </a:rPr>
              <a:t> </a:t>
            </a:r>
            <a:r>
              <a:rPr lang="en" sz="2000" u="sng">
                <a:solidFill>
                  <a:schemeClr val="hlink"/>
                </a:solidFill>
                <a:latin typeface="Muli"/>
                <a:ea typeface="Muli"/>
                <a:cs typeface="Muli"/>
                <a:sym typeface="Muli"/>
                <a:hlinkClick r:id="rId3"/>
              </a:rPr>
              <a:t>https://github.com/PollBuddy</a:t>
            </a:r>
            <a:endParaRPr sz="2000">
              <a:solidFill>
                <a:schemeClr val="lt1"/>
              </a:solidFill>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Licenses: MIT</a:t>
            </a:r>
            <a:endParaRPr sz="2000">
              <a:latin typeface="Muli"/>
              <a:ea typeface="Muli"/>
              <a:cs typeface="Muli"/>
              <a:sym typeface="Muli"/>
            </a:endParaRPr>
          </a:p>
          <a:p>
            <a:pPr indent="-279400" lvl="0" marL="342900" rtl="0" algn="l">
              <a:lnSpc>
                <a:spcPct val="150000"/>
              </a:lnSpc>
              <a:spcBef>
                <a:spcPts val="0"/>
              </a:spcBef>
              <a:spcAft>
                <a:spcPts val="0"/>
              </a:spcAft>
              <a:buSzPts val="2000"/>
              <a:buFont typeface="Muli"/>
              <a:buChar char="⬡"/>
            </a:pPr>
            <a:r>
              <a:rPr lang="en" sz="2000">
                <a:latin typeface="Muli"/>
                <a:ea typeface="Muli"/>
                <a:cs typeface="Muli"/>
                <a:sym typeface="Muli"/>
              </a:rPr>
              <a:t>Contributors</a:t>
            </a:r>
            <a:r>
              <a:rPr lang="en" sz="2000">
                <a:latin typeface="Muli"/>
                <a:ea typeface="Muli"/>
                <a:cs typeface="Muli"/>
                <a:sym typeface="Muli"/>
              </a:rPr>
              <a:t>: Anyone can access the GDrive folder of resources from the main repo. Github issue list gives potential tasks to work on. Readme file(s) expansions and contributing guides planned.</a:t>
            </a:r>
            <a:endParaRPr sz="2000">
              <a:latin typeface="Muli"/>
              <a:ea typeface="Muli"/>
              <a:cs typeface="Muli"/>
              <a:sym typeface="Muli"/>
            </a:endParaRPr>
          </a:p>
        </p:txBody>
      </p:sp>
      <p:pic>
        <p:nvPicPr>
          <p:cNvPr id="92" name="Google Shape;92;p17"/>
          <p:cNvPicPr preferRelativeResize="0"/>
          <p:nvPr/>
        </p:nvPicPr>
        <p:blipFill>
          <a:blip r:embed="rId4">
            <a:alphaModFix/>
          </a:blip>
          <a:stretch>
            <a:fillRect/>
          </a:stretch>
        </p:blipFill>
        <p:spPr>
          <a:xfrm>
            <a:off x="5287375" y="205975"/>
            <a:ext cx="3636448" cy="215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8" name="Google Shape;98;p18"/>
          <p:cNvSpPr txBox="1"/>
          <p:nvPr>
            <p:ph idx="1" type="body"/>
          </p:nvPr>
        </p:nvSpPr>
        <p:spPr>
          <a:xfrm>
            <a:off x="580550" y="1240475"/>
            <a:ext cx="5879400" cy="3354300"/>
          </a:xfrm>
          <a:prstGeom prst="rect">
            <a:avLst/>
          </a:prstGeom>
        </p:spPr>
        <p:txBody>
          <a:bodyPr anchorCtr="0" anchor="t" bIns="0" lIns="0" spcFirstLastPara="1" rIns="0" wrap="square" tIns="0">
            <a:noAutofit/>
          </a:bodyPr>
          <a:lstStyle/>
          <a:p>
            <a:pPr indent="-304800" lvl="0" marL="342900" rtl="0" algn="l">
              <a:spcBef>
                <a:spcPts val="600"/>
              </a:spcBef>
              <a:spcAft>
                <a:spcPts val="0"/>
              </a:spcAft>
              <a:buSzPts val="2400"/>
              <a:buChar char="⬡"/>
            </a:pPr>
            <a:r>
              <a:rPr lang="en"/>
              <a:t>Milestones were broken down into months and issues per month.</a:t>
            </a:r>
            <a:endParaRPr/>
          </a:p>
          <a:p>
            <a:pPr indent="-304800" lvl="0" marL="342900" rtl="0" algn="l">
              <a:spcBef>
                <a:spcPts val="0"/>
              </a:spcBef>
              <a:spcAft>
                <a:spcPts val="0"/>
              </a:spcAft>
              <a:buSzPts val="2400"/>
              <a:buChar char="⬡"/>
            </a:pPr>
            <a:r>
              <a:rPr lang="en"/>
              <a:t>Issues used as trackers for todo items. Labeled frontend/backend/other as relevant.</a:t>
            </a:r>
            <a:endParaRPr/>
          </a:p>
          <a:p>
            <a:pPr indent="0" lvl="0" marL="0" rtl="0" algn="l">
              <a:lnSpc>
                <a:spcPct val="150000"/>
              </a:lnSpc>
              <a:spcBef>
                <a:spcPts val="600"/>
              </a:spcBef>
              <a:spcAft>
                <a:spcPts val="0"/>
              </a:spcAft>
              <a:buNone/>
            </a:pPr>
            <a:r>
              <a:t/>
            </a:r>
            <a:endParaRPr sz="2000">
              <a:latin typeface="Muli"/>
              <a:ea typeface="Muli"/>
              <a:cs typeface="Muli"/>
              <a:sym typeface="Muli"/>
            </a:endParaRPr>
          </a:p>
        </p:txBody>
      </p:sp>
      <p:pic>
        <p:nvPicPr>
          <p:cNvPr id="99" name="Google Shape;99;p18"/>
          <p:cNvPicPr preferRelativeResize="0"/>
          <p:nvPr/>
        </p:nvPicPr>
        <p:blipFill rotWithShape="1">
          <a:blip r:embed="rId3">
            <a:alphaModFix/>
          </a:blip>
          <a:srcRect b="0" l="396" r="396" t="0"/>
          <a:stretch/>
        </p:blipFill>
        <p:spPr>
          <a:xfrm>
            <a:off x="428150" y="4111820"/>
            <a:ext cx="2355050" cy="337275"/>
          </a:xfrm>
          <a:prstGeom prst="rect">
            <a:avLst/>
          </a:prstGeom>
          <a:noFill/>
          <a:ln>
            <a:noFill/>
          </a:ln>
        </p:spPr>
      </p:pic>
      <p:pic>
        <p:nvPicPr>
          <p:cNvPr id="100" name="Google Shape;100;p18"/>
          <p:cNvPicPr preferRelativeResize="0"/>
          <p:nvPr/>
        </p:nvPicPr>
        <p:blipFill rotWithShape="1">
          <a:blip r:embed="rId4">
            <a:alphaModFix/>
          </a:blip>
          <a:srcRect b="12826" l="0" r="0" t="12818"/>
          <a:stretch/>
        </p:blipFill>
        <p:spPr>
          <a:xfrm>
            <a:off x="428150" y="3792003"/>
            <a:ext cx="2355050" cy="319822"/>
          </a:xfrm>
          <a:prstGeom prst="rect">
            <a:avLst/>
          </a:prstGeom>
          <a:noFill/>
          <a:ln>
            <a:noFill/>
          </a:ln>
        </p:spPr>
      </p:pic>
      <p:pic>
        <p:nvPicPr>
          <p:cNvPr id="101" name="Google Shape;101;p18"/>
          <p:cNvPicPr preferRelativeResize="0"/>
          <p:nvPr/>
        </p:nvPicPr>
        <p:blipFill rotWithShape="1">
          <a:blip r:embed="rId5">
            <a:alphaModFix/>
          </a:blip>
          <a:srcRect b="0" l="0" r="119" t="0"/>
          <a:stretch/>
        </p:blipFill>
        <p:spPr>
          <a:xfrm>
            <a:off x="3036675" y="3209975"/>
            <a:ext cx="5879398" cy="1615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7" name="Google Shape;107;p19"/>
          <p:cNvSpPr txBox="1"/>
          <p:nvPr>
            <p:ph idx="1" type="body"/>
          </p:nvPr>
        </p:nvSpPr>
        <p:spPr>
          <a:xfrm>
            <a:off x="580550" y="1996225"/>
            <a:ext cx="6939900" cy="152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200">
                <a:latin typeface="Muli"/>
                <a:ea typeface="Muli"/>
                <a:cs typeface="Muli"/>
                <a:sym typeface="Muli"/>
              </a:rPr>
              <a:t>568 </a:t>
            </a:r>
            <a:r>
              <a:rPr lang="en" sz="2200"/>
              <a:t>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8</a:t>
            </a:r>
            <a:r>
              <a:rPr lang="en" sz="2200">
                <a:solidFill>
                  <a:schemeClr val="lt1"/>
                </a:solidFill>
              </a:rPr>
              <a:t>/</a:t>
            </a:r>
            <a:r>
              <a:rPr lang="en" sz="2200"/>
              <a:t>18</a:t>
            </a:r>
            <a:r>
              <a:rPr lang="en" sz="2200">
                <a:solidFill>
                  <a:schemeClr val="lt1"/>
                </a:solidFill>
              </a:rPr>
              <a:t>/20)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8" name="Google Shape;108;p19"/>
          <p:cNvPicPr preferRelativeResize="0"/>
          <p:nvPr/>
        </p:nvPicPr>
        <p:blipFill rotWithShape="1">
          <a:blip r:embed="rId3">
            <a:alphaModFix/>
          </a:blip>
          <a:srcRect b="0" l="300" r="-300" t="0"/>
          <a:stretch/>
        </p:blipFill>
        <p:spPr>
          <a:xfrm>
            <a:off x="0" y="3492525"/>
            <a:ext cx="7613849" cy="1653725"/>
          </a:xfrm>
          <a:prstGeom prst="rect">
            <a:avLst/>
          </a:prstGeom>
          <a:noFill/>
          <a:ln>
            <a:noFill/>
          </a:ln>
        </p:spPr>
      </p:pic>
      <p:pic>
        <p:nvPicPr>
          <p:cNvPr id="109" name="Google Shape;109;p19"/>
          <p:cNvPicPr preferRelativeResize="0"/>
          <p:nvPr/>
        </p:nvPicPr>
        <p:blipFill>
          <a:blip r:embed="rId4">
            <a:alphaModFix/>
          </a:blip>
          <a:stretch>
            <a:fillRect/>
          </a:stretch>
        </p:blipFill>
        <p:spPr>
          <a:xfrm>
            <a:off x="7567708" y="2750"/>
            <a:ext cx="1576283" cy="5143499"/>
          </a:xfrm>
          <a:prstGeom prst="rect">
            <a:avLst/>
          </a:prstGeom>
          <a:noFill/>
          <a:ln>
            <a:noFill/>
          </a:ln>
        </p:spPr>
      </p:pic>
      <p:pic>
        <p:nvPicPr>
          <p:cNvPr id="110" name="Google Shape;110;p19"/>
          <p:cNvPicPr preferRelativeResize="0"/>
          <p:nvPr/>
        </p:nvPicPr>
        <p:blipFill rotWithShape="1">
          <a:blip r:embed="rId5">
            <a:alphaModFix/>
          </a:blip>
          <a:srcRect b="0" l="0" r="0" t="0"/>
          <a:stretch/>
        </p:blipFill>
        <p:spPr>
          <a:xfrm>
            <a:off x="4141275" y="338375"/>
            <a:ext cx="3162000" cy="1278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21" name="Google Shape;121;p2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22" name="Google Shape;122;p21"/>
          <p:cNvPicPr preferRelativeResize="0"/>
          <p:nvPr/>
        </p:nvPicPr>
        <p:blipFill>
          <a:blip r:embed="rId3">
            <a:alphaModFix/>
          </a:blip>
          <a:stretch>
            <a:fillRect/>
          </a:stretch>
        </p:blipFill>
        <p:spPr>
          <a:xfrm>
            <a:off x="4282130" y="3095725"/>
            <a:ext cx="3284801" cy="1143324"/>
          </a:xfrm>
          <a:prstGeom prst="rect">
            <a:avLst/>
          </a:prstGeom>
          <a:noFill/>
          <a:ln>
            <a:noFill/>
          </a:ln>
        </p:spPr>
      </p:pic>
      <p:pic>
        <p:nvPicPr>
          <p:cNvPr id="123" name="Google Shape;123;p21"/>
          <p:cNvPicPr preferRelativeResize="0"/>
          <p:nvPr/>
        </p:nvPicPr>
        <p:blipFill>
          <a:blip r:embed="rId4">
            <a:alphaModFix/>
          </a:blip>
          <a:stretch>
            <a:fillRect/>
          </a:stretch>
        </p:blipFill>
        <p:spPr>
          <a:xfrm>
            <a:off x="5149935" y="1266053"/>
            <a:ext cx="1549175" cy="1391773"/>
          </a:xfrm>
          <a:prstGeom prst="rect">
            <a:avLst/>
          </a:prstGeom>
          <a:noFill/>
          <a:ln>
            <a:noFill/>
          </a:ln>
        </p:spPr>
      </p:pic>
      <p:pic>
        <p:nvPicPr>
          <p:cNvPr id="124" name="Google Shape;124;p21"/>
          <p:cNvPicPr preferRelativeResize="0"/>
          <p:nvPr/>
        </p:nvPicPr>
        <p:blipFill>
          <a:blip r:embed="rId5">
            <a:alphaModFix/>
          </a:blip>
          <a:stretch>
            <a:fillRect/>
          </a:stretch>
        </p:blipFill>
        <p:spPr>
          <a:xfrm>
            <a:off x="755026" y="1856225"/>
            <a:ext cx="3051600" cy="297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idx="1" type="body"/>
          </p:nvPr>
        </p:nvSpPr>
        <p:spPr>
          <a:xfrm>
            <a:off x="580550" y="1276350"/>
            <a:ext cx="79527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Muli"/>
                <a:ea typeface="Muli"/>
                <a:cs typeface="Muli"/>
                <a:sym typeface="Muli"/>
              </a:rPr>
              <a:t>Completed: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New sitemap diagram and URL scheme</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CSS Unification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Code quality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Page styling refinement and consistency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Accessibility tweaks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0" lvl="0" marL="0" rtl="0" algn="l">
              <a:spcBef>
                <a:spcPts val="0"/>
              </a:spcBef>
              <a:spcAft>
                <a:spcPts val="0"/>
              </a:spcAft>
              <a:buNone/>
            </a:pPr>
            <a:r>
              <a:rPr lang="en" sz="1800">
                <a:latin typeface="Muli"/>
                <a:ea typeface="Muli"/>
                <a:cs typeface="Muli"/>
                <a:sym typeface="Muli"/>
              </a:rPr>
              <a:t>In Progress: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Backend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More dynamic functionality</a:t>
            </a:r>
            <a:endParaRPr sz="1800">
              <a:latin typeface="Muli"/>
              <a:ea typeface="Muli"/>
              <a:cs typeface="Muli"/>
              <a:sym typeface="Muli"/>
            </a:endParaRPr>
          </a:p>
          <a:p>
            <a:pPr indent="-342900" lvl="0" marL="457200" rtl="0" algn="l">
              <a:spcBef>
                <a:spcPts val="0"/>
              </a:spcBef>
              <a:spcAft>
                <a:spcPts val="0"/>
              </a:spcAft>
              <a:buSzPts val="1800"/>
              <a:buFont typeface="Caveat"/>
              <a:buChar char="⬡"/>
            </a:pPr>
            <a:r>
              <a:rPr lang="en" sz="1800">
                <a:latin typeface="Muli"/>
                <a:ea typeface="Muli"/>
                <a:cs typeface="Muli"/>
                <a:sym typeface="Muli"/>
              </a:rPr>
              <a:t>Creating all pages defined in the initial sitemap and design slides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
        <p:nvSpPr>
          <p:cNvPr id="130" name="Google Shape;130;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Frontend Tasks</a:t>
            </a:r>
            <a:endParaRPr>
              <a:solidFill>
                <a:schemeClr val="lt1"/>
              </a:solidFill>
            </a:endParaRPr>
          </a:p>
        </p:txBody>
      </p:sp>
      <p:pic>
        <p:nvPicPr>
          <p:cNvPr id="131" name="Google Shape;131;p22"/>
          <p:cNvPicPr preferRelativeResize="0"/>
          <p:nvPr/>
        </p:nvPicPr>
        <p:blipFill>
          <a:blip r:embed="rId3">
            <a:alphaModFix/>
          </a:blip>
          <a:stretch>
            <a:fillRect/>
          </a:stretch>
        </p:blipFill>
        <p:spPr>
          <a:xfrm>
            <a:off x="6393325" y="1781150"/>
            <a:ext cx="2529925" cy="1581200"/>
          </a:xfrm>
          <a:prstGeom prst="rect">
            <a:avLst/>
          </a:prstGeom>
          <a:noFill/>
          <a:ln>
            <a:noFill/>
          </a:ln>
        </p:spPr>
      </p:pic>
      <p:sp>
        <p:nvSpPr>
          <p:cNvPr id="132" name="Google Shape;132;p22"/>
          <p:cNvSpPr txBox="1"/>
          <p:nvPr/>
        </p:nvSpPr>
        <p:spPr>
          <a:xfrm rot="-1071706">
            <a:off x="7299392" y="2150727"/>
            <a:ext cx="1090566" cy="771602"/>
          </a:xfrm>
          <a:prstGeom prst="rect">
            <a:avLst/>
          </a:prstGeom>
          <a:noFill/>
          <a:ln>
            <a:noFill/>
          </a:ln>
        </p:spPr>
        <p:txBody>
          <a:bodyPr anchorCtr="0" anchor="t" bIns="91425" lIns="91425" spcFirstLastPara="1" rIns="91425" wrap="square" tIns="91425">
            <a:noAutofit/>
          </a:bodyPr>
          <a:lstStyle/>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Poll</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Buddy</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Everything else</a:t>
            </a:r>
            <a:endParaRPr sz="1000">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682600" y="0"/>
            <a:ext cx="4206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a:t>
            </a:r>
            <a:r>
              <a:rPr lang="en"/>
              <a:t>nified Stylesheet</a:t>
            </a:r>
            <a:endParaRPr/>
          </a:p>
        </p:txBody>
      </p:sp>
      <p:sp>
        <p:nvSpPr>
          <p:cNvPr id="138" name="Google Shape;138;p23"/>
          <p:cNvSpPr txBox="1"/>
          <p:nvPr>
            <p:ph idx="1" type="body"/>
          </p:nvPr>
        </p:nvSpPr>
        <p:spPr>
          <a:xfrm>
            <a:off x="580550" y="1352550"/>
            <a:ext cx="5300100" cy="1772400"/>
          </a:xfrm>
          <a:prstGeom prst="rect">
            <a:avLst/>
          </a:prstGeom>
        </p:spPr>
        <p:txBody>
          <a:bodyPr anchorCtr="0" anchor="t" bIns="0" lIns="0" spcFirstLastPara="1" rIns="0" wrap="square" tIns="0">
            <a:noAutofit/>
          </a:bodyPr>
          <a:lstStyle/>
          <a:p>
            <a:pPr indent="-406400" lvl="0" marL="457200" rtl="0" algn="l">
              <a:lnSpc>
                <a:spcPct val="150000"/>
              </a:lnSpc>
              <a:spcBef>
                <a:spcPts val="600"/>
              </a:spcBef>
              <a:spcAft>
                <a:spcPts val="0"/>
              </a:spcAft>
              <a:buSzPts val="2800"/>
              <a:buFont typeface="Muli"/>
              <a:buChar char="⬡"/>
            </a:pPr>
            <a:r>
              <a:rPr lang="en" sz="2800">
                <a:latin typeface="Muli"/>
                <a:ea typeface="Muli"/>
                <a:cs typeface="Muli"/>
                <a:sym typeface="Muli"/>
              </a:rPr>
              <a:t>Consistent style</a:t>
            </a:r>
            <a:endParaRPr sz="2800">
              <a:latin typeface="Muli"/>
              <a:ea typeface="Muli"/>
              <a:cs typeface="Muli"/>
              <a:sym typeface="Muli"/>
            </a:endParaRPr>
          </a:p>
          <a:p>
            <a:pPr indent="-406400" lvl="0" marL="457200" rtl="0" algn="l">
              <a:lnSpc>
                <a:spcPct val="150000"/>
              </a:lnSpc>
              <a:spcBef>
                <a:spcPts val="0"/>
              </a:spcBef>
              <a:spcAft>
                <a:spcPts val="0"/>
              </a:spcAft>
              <a:buSzPts val="2800"/>
              <a:buFont typeface="Muli"/>
              <a:buChar char="⬡"/>
            </a:pPr>
            <a:r>
              <a:rPr lang="en" sz="2800">
                <a:latin typeface="Muli"/>
                <a:ea typeface="Muli"/>
                <a:cs typeface="Muli"/>
                <a:sym typeface="Muli"/>
              </a:rPr>
              <a:t>Easy to change</a:t>
            </a:r>
            <a:endParaRPr sz="2800">
              <a:latin typeface="Muli"/>
              <a:ea typeface="Muli"/>
              <a:cs typeface="Muli"/>
              <a:sym typeface="Muli"/>
            </a:endParaRPr>
          </a:p>
          <a:p>
            <a:pPr indent="-406400" lvl="0" marL="457200" rtl="0" algn="l">
              <a:lnSpc>
                <a:spcPct val="150000"/>
              </a:lnSpc>
              <a:spcBef>
                <a:spcPts val="0"/>
              </a:spcBef>
              <a:spcAft>
                <a:spcPts val="0"/>
              </a:spcAft>
              <a:buSzPts val="2800"/>
              <a:buFont typeface="Muli"/>
              <a:buChar char="⬡"/>
            </a:pPr>
            <a:r>
              <a:rPr lang="en" sz="2800">
                <a:latin typeface="Muli"/>
                <a:ea typeface="Muli"/>
                <a:cs typeface="Muli"/>
                <a:sym typeface="Muli"/>
              </a:rPr>
              <a:t>Less repeated code</a:t>
            </a:r>
            <a:endParaRPr sz="2800">
              <a:latin typeface="Muli"/>
              <a:ea typeface="Muli"/>
              <a:cs typeface="Muli"/>
              <a:sym typeface="Muli"/>
            </a:endParaRPr>
          </a:p>
        </p:txBody>
      </p:sp>
      <p:pic>
        <p:nvPicPr>
          <p:cNvPr id="139" name="Google Shape;139;p23"/>
          <p:cNvPicPr preferRelativeResize="0"/>
          <p:nvPr/>
        </p:nvPicPr>
        <p:blipFill>
          <a:blip r:embed="rId3">
            <a:alphaModFix/>
          </a:blip>
          <a:stretch>
            <a:fillRect/>
          </a:stretch>
        </p:blipFill>
        <p:spPr>
          <a:xfrm>
            <a:off x="5145100" y="1850975"/>
            <a:ext cx="3408245" cy="171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